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Fira Sans Extra Condensed Medium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  <p:embeddedFont>
      <p:font typeface="Roboto Condensed Light"/>
      <p:regular r:id="rId25"/>
      <p:bold r:id="rId26"/>
      <p:italic r:id="rId27"/>
      <p:boldItalic r:id="rId28"/>
    </p:embeddedFont>
    <p:embeddedFont>
      <p:font typeface="Exo 2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RobotoCondensed-bold.fntdata"/><Relationship Id="rId21" Type="http://schemas.openxmlformats.org/officeDocument/2006/relationships/font" Target="fonts/RobotoCondensed-regular.fntdata"/><Relationship Id="rId24" Type="http://schemas.openxmlformats.org/officeDocument/2006/relationships/font" Target="fonts/RobotoCondensed-boldItalic.fntdata"/><Relationship Id="rId23" Type="http://schemas.openxmlformats.org/officeDocument/2006/relationships/font" Target="fonts/Roboto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bold.fntdata"/><Relationship Id="rId25" Type="http://schemas.openxmlformats.org/officeDocument/2006/relationships/font" Target="fonts/RobotoCondensedLight-regular.fntdata"/><Relationship Id="rId28" Type="http://schemas.openxmlformats.org/officeDocument/2006/relationships/font" Target="fonts/RobotoCondensedLight-boldItalic.fntdata"/><Relationship Id="rId27" Type="http://schemas.openxmlformats.org/officeDocument/2006/relationships/font" Target="fonts/RobotoCondensed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italic.fntdata"/><Relationship Id="rId30" Type="http://schemas.openxmlformats.org/officeDocument/2006/relationships/font" Target="fonts/Exo2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Exo2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regular.fntdata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fc74f557eb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fc74f557eb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fc74f557eb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fc74f557eb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27f1dca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027f1dca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fc74f557e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fc74f557e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fc74f557eb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fc74f557eb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027f1dca6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027f1dca6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fc74f557eb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fc74f557e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first slides = 1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fc74f59d0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fc74f59d0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fc74f59d0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fc74f59d0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1" name="Google Shape;12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" name="Google Shape;159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" name="Google Shape;26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os.madrid.es/portal/site/egob/menuitem.c05c1f754a33a9fbe4b2e4b284f1a5a0/?vgnextoid=57be24206a91b510VgnVCM2000001f4a900aRCRD&amp;vgnextchannel=374512b9ace9f310VgnVCM100000171f5a0aRCRD&amp;vgnextfmt=default" TargetMode="External"/><Relationship Id="rId4" Type="http://schemas.openxmlformats.org/officeDocument/2006/relationships/hyperlink" Target="https://datos.madrid.es/portal/site/egob/menuitem.c05c1f754a33a9fbe4b2e4b284f1a5a0/?vgnextoid=57be24206a91b510VgnVCM2000001f4a900aRCRD&amp;vgnextchannel=374512b9ace9f310VgnVCM100000171f5a0aRCRD&amp;vgnextfmt=default" TargetMode="External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Relationship Id="rId9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Relationship Id="rId11" Type="http://schemas.openxmlformats.org/officeDocument/2006/relationships/hyperlink" Target="http://groupfive.edu/kg/resources/event/%7BEVENTID" TargetMode="External"/><Relationship Id="rId10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tbCebonHWJ6IyPsOgkaETcdFajlfih8K/view" TargetMode="Externa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1910075" y="1120025"/>
            <a:ext cx="6886800" cy="2459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ODKG</a:t>
            </a:r>
            <a:br>
              <a:rPr lang="en" sz="15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lang="en" sz="17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Open Data and Knowledge graph</a:t>
            </a:r>
            <a:endParaRPr b="0" sz="17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5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Group 5</a:t>
            </a:r>
            <a:endParaRPr b="0" sz="15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/>
          </a:p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3836025" y="2520925"/>
            <a:ext cx="52008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Aïcha CHERIDI, Alexandre MOREL, Adrien SIMARD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141924" y="1554829"/>
            <a:ext cx="4552625" cy="219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969" y="3746825"/>
            <a:ext cx="1463181" cy="11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38"/>
          <p:cNvSpPr txBox="1"/>
          <p:nvPr/>
        </p:nvSpPr>
        <p:spPr>
          <a:xfrm>
            <a:off x="5556775" y="3510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08</a:t>
            </a:r>
            <a:endParaRPr sz="6000"/>
          </a:p>
        </p:txBody>
      </p:sp>
      <p:sp>
        <p:nvSpPr>
          <p:cNvPr id="1098" name="Google Shape;1098;p38"/>
          <p:cNvSpPr txBox="1"/>
          <p:nvPr>
            <p:ph idx="4294967295" type="ctrTitle"/>
          </p:nvPr>
        </p:nvSpPr>
        <p:spPr>
          <a:xfrm flipH="1">
            <a:off x="6363852" y="394375"/>
            <a:ext cx="29100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8"/>
          <p:cNvSpPr txBox="1"/>
          <p:nvPr/>
        </p:nvSpPr>
        <p:spPr>
          <a:xfrm>
            <a:off x="484100" y="1787875"/>
            <a:ext cx="7760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:    	&lt;http://groupfive.edu/kg/ontology/MadridEvents#&gt;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afn: 	&lt;http://jena.apache.org/ARQ/function#&gt;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dash:	&lt;http://datashapes.org/dash#&gt;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graphql: &lt;http://datashapes.org/graphql#&gt;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owl: 	&lt;http://www.w3.org/2002/07/owl#&gt;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rdf: 	&lt;http://www.w3.org/1999/02/22-rdf-syntax-ns#&gt;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rdfs:	&lt;http://www.w3.org/2000/01/rdf-schema#&gt;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sh:  	&lt;http://www.w3.org/ns/shacl#&gt;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swa: 	&lt;http://topbraid.org/swa#&gt;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tosh:	&lt;http://topbraid.org/tosh#&gt;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@prefix xsd: 	&lt;http://www.w3.org/2001/XMLSchema#&gt;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 rdf:type 	sh:ValidationReport ;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sh:conforms  true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] 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00" name="Google Shape;11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" y="351025"/>
            <a:ext cx="6493801" cy="13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39"/>
          <p:cNvSpPr txBox="1"/>
          <p:nvPr/>
        </p:nvSpPr>
        <p:spPr>
          <a:xfrm>
            <a:off x="418225" y="2322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09</a:t>
            </a:r>
            <a:endParaRPr sz="6000"/>
          </a:p>
        </p:txBody>
      </p:sp>
      <p:sp>
        <p:nvSpPr>
          <p:cNvPr id="1107" name="Google Shape;1107;p39"/>
          <p:cNvSpPr txBox="1"/>
          <p:nvPr>
            <p:ph idx="4294967295" type="ctrTitle"/>
          </p:nvPr>
        </p:nvSpPr>
        <p:spPr>
          <a:xfrm flipH="1">
            <a:off x="3621650" y="-377775"/>
            <a:ext cx="29100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Lesson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9"/>
          <p:cNvSpPr txBox="1"/>
          <p:nvPr/>
        </p:nvSpPr>
        <p:spPr>
          <a:xfrm>
            <a:off x="754275" y="1563100"/>
            <a:ext cx="77607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Lesson learned during this project :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reconciliation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more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convenient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be executed during the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early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stages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probably just after data preparation.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Ontology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the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trickiest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part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reusing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existing ones it far more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efficient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 but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unfortunately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not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many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sources to find complete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ontologies.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a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simple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ontology in the beginning and then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refine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it, this approach makes debugging the reasoner much easier.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Knowledge graph validation before building the application.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0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114" name="Google Shape;1114;p40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/>
              <a:t>Any questions ?</a:t>
            </a:r>
            <a:endParaRPr/>
          </a:p>
        </p:txBody>
      </p:sp>
      <p:cxnSp>
        <p:nvCxnSpPr>
          <p:cNvPr id="1115" name="Google Shape;1115;p40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40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82" name="Google Shape;182;p30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" name="Google Shape;183;p3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Presentation</a:t>
            </a:r>
            <a:endParaRPr/>
          </a:p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204275" y="613450"/>
            <a:ext cx="216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>
            <a:hlinkClick/>
          </p:cNvPr>
          <p:cNvSpPr txBox="1"/>
          <p:nvPr>
            <p:ph idx="3" type="title"/>
          </p:nvPr>
        </p:nvSpPr>
        <p:spPr>
          <a:xfrm>
            <a:off x="2105398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" name="Google Shape;186;p30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7" name="Google Shape;187;p30">
            <a:hlinkClick/>
          </p:cNvPr>
          <p:cNvSpPr txBox="1"/>
          <p:nvPr>
            <p:ph idx="6" type="title"/>
          </p:nvPr>
        </p:nvSpPr>
        <p:spPr>
          <a:xfrm>
            <a:off x="6014083" y="1860410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8" name="Google Shape;188;p30">
            <a:hlinkClick/>
          </p:cNvPr>
          <p:cNvSpPr txBox="1"/>
          <p:nvPr>
            <p:ph idx="7" type="title"/>
          </p:nvPr>
        </p:nvSpPr>
        <p:spPr>
          <a:xfrm>
            <a:off x="6014083" y="251419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9" name="Google Shape;189;p30">
            <a:hlinkClick/>
          </p:cNvPr>
          <p:cNvSpPr txBox="1"/>
          <p:nvPr>
            <p:ph idx="8" type="title"/>
          </p:nvPr>
        </p:nvSpPr>
        <p:spPr>
          <a:xfrm>
            <a:off x="6014083" y="316800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90" name="Google Shape;190;p30"/>
          <p:cNvSpPr txBox="1"/>
          <p:nvPr>
            <p:ph idx="9" type="ctrTitle"/>
          </p:nvPr>
        </p:nvSpPr>
        <p:spPr>
          <a:xfrm>
            <a:off x="322050" y="1167850"/>
            <a:ext cx="2042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91" name="Google Shape;191;p30"/>
          <p:cNvSpPr txBox="1"/>
          <p:nvPr>
            <p:ph idx="13" type="subTitle"/>
          </p:nvPr>
        </p:nvSpPr>
        <p:spPr>
          <a:xfrm>
            <a:off x="398651" y="1695150"/>
            <a:ext cx="1893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4" type="ctrTitle"/>
          </p:nvPr>
        </p:nvSpPr>
        <p:spPr>
          <a:xfrm>
            <a:off x="358296" y="218431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Ontology</a:t>
            </a:r>
            <a:endParaRPr/>
          </a:p>
        </p:txBody>
      </p:sp>
      <p:sp>
        <p:nvSpPr>
          <p:cNvPr id="193" name="Google Shape;193;p30"/>
          <p:cNvSpPr txBox="1"/>
          <p:nvPr>
            <p:ph idx="16" type="ctrTitle"/>
          </p:nvPr>
        </p:nvSpPr>
        <p:spPr>
          <a:xfrm>
            <a:off x="6788708" y="177750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RDF Generation</a:t>
            </a:r>
            <a:endParaRPr/>
          </a:p>
        </p:txBody>
      </p:sp>
      <p:sp>
        <p:nvSpPr>
          <p:cNvPr id="194" name="Google Shape;194;p30"/>
          <p:cNvSpPr txBox="1"/>
          <p:nvPr>
            <p:ph idx="18" type="ctrTitle"/>
          </p:nvPr>
        </p:nvSpPr>
        <p:spPr>
          <a:xfrm>
            <a:off x="6811558" y="25901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Sparql queries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5" name="Google Shape;195;p30"/>
          <p:cNvSpPr txBox="1"/>
          <p:nvPr>
            <p:ph idx="20" type="ctrTitle"/>
          </p:nvPr>
        </p:nvSpPr>
        <p:spPr>
          <a:xfrm>
            <a:off x="6788708" y="306202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cxnSp>
        <p:nvCxnSpPr>
          <p:cNvPr id="196" name="Google Shape;196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0"/>
          <p:cNvCxnSpPr/>
          <p:nvPr/>
        </p:nvCxnSpPr>
        <p:spPr>
          <a:xfrm flipH="1">
            <a:off x="5860450" y="2674200"/>
            <a:ext cx="1500" cy="247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3226203" y="3347391"/>
            <a:ext cx="2532271" cy="1463588"/>
            <a:chOff x="3597785" y="3065882"/>
            <a:chExt cx="2241344" cy="1330656"/>
          </a:xfrm>
        </p:grpSpPr>
        <p:grpSp>
          <p:nvGrpSpPr>
            <p:cNvPr id="199" name="Google Shape;199;p30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200" name="Google Shape;200;p3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201" name="Google Shape;201;p3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202" name="Google Shape;202;p3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03" name="Google Shape;203;p3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04" name="Google Shape;204;p3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205" name="Google Shape;205;p3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06" name="Google Shape;206;p3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207" name="Google Shape;207;p3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208" name="Google Shape;208;p3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209" name="Google Shape;209;p3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10" name="Google Shape;210;p3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11" name="Google Shape;211;p3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212" name="Google Shape;212;p3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14" name="Google Shape;214;p3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215" name="Google Shape;215;p3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17" name="Google Shape;217;p3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218" name="Google Shape;218;p3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20" name="Google Shape;220;p3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221" name="Google Shape;221;p3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223" name="Google Shape;223;p30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224" name="Google Shape;224;p3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225" name="Google Shape;225;p3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27" name="Google Shape;227;p3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28" name="Google Shape;228;p3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29" name="Google Shape;229;p3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30" name="Google Shape;230;p3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31" name="Google Shape;231;p3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232" name="Google Shape;232;p3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34" name="Google Shape;234;p3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235" name="Google Shape;235;p3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37" name="Google Shape;237;p3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238" name="Google Shape;238;p3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39" name="Google Shape;239;p3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40" name="Google Shape;240;p3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241" name="Google Shape;241;p3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42" name="Google Shape;242;p3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43" name="Google Shape;243;p3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244" name="Google Shape;244;p3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45" name="Google Shape;245;p3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46" name="Google Shape;246;p3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247" name="Google Shape;247;p3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48" name="Google Shape;248;p3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49" name="Google Shape;249;p3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250" name="Google Shape;250;p3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51" name="Google Shape;251;p3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252" name="Google Shape;252;p30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253" name="Google Shape;253;p3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254" name="Google Shape;254;p3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55" name="Google Shape;255;p3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56" name="Google Shape;256;p3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57" name="Google Shape;257;p3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258" name="Google Shape;258;p3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59" name="Google Shape;259;p3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60" name="Google Shape;260;p3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261" name="Google Shape;261;p3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63" name="Google Shape;263;p3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264" name="Google Shape;264;p3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66" name="Google Shape;266;p3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267" name="Google Shape;267;p3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269" name="Google Shape;269;p30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270" name="Google Shape;270;p3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271" name="Google Shape;271;p3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72" name="Google Shape;272;p3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73" name="Google Shape;273;p3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74" name="Google Shape;274;p3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75" name="Google Shape;275;p3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276" name="Google Shape;276;p3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77" name="Google Shape;277;p3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78" name="Google Shape;278;p3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279" name="Google Shape;279;p3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80" name="Google Shape;280;p3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81" name="Google Shape;281;p3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282" name="Google Shape;282;p3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83" name="Google Shape;283;p3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87" name="Google Shape;287;p3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288" name="Google Shape;288;p3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89" name="Google Shape;289;p3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90" name="Google Shape;290;p3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291" name="Google Shape;291;p3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92" name="Google Shape;292;p3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293" name="Google Shape;293;p30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294" name="Google Shape;294;p3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295" name="Google Shape;295;p3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296" name="Google Shape;296;p3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297" name="Google Shape;297;p3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298" name="Google Shape;298;p3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301" name="Google Shape;301;p30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02" name="Google Shape;302;p30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03" name="Google Shape;303;p3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4" name="Google Shape;304;p3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5" name="Google Shape;305;p3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6" name="Google Shape;306;p3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7" name="Google Shape;307;p3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09" name="Google Shape;309;p3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10" name="Google Shape;310;p3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11" name="Google Shape;311;p3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12" name="Google Shape;312;p3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13" name="Google Shape;313;p3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14" name="Google Shape;314;p3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15" name="Google Shape;315;p3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16" name="Google Shape;316;p3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17" name="Google Shape;317;p3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18" name="Google Shape;318;p3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19" name="Google Shape;319;p3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20" name="Google Shape;320;p3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21" name="Google Shape;321;p3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22" name="Google Shape;322;p3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23" name="Google Shape;323;p3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24" name="Google Shape;324;p3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25" name="Google Shape;325;p3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26" name="Google Shape;326;p3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27" name="Google Shape;327;p3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29" name="Google Shape;329;p3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31" name="Google Shape;331;p3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32" name="Google Shape;332;p3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33" name="Google Shape;333;p3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34" name="Google Shape;334;p3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336" name="Google Shape;336;p30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37" name="Google Shape;337;p3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38" name="Google Shape;338;p3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39" name="Google Shape;339;p3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0" name="Google Shape;340;p3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1" name="Google Shape;341;p3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2" name="Google Shape;342;p3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3" name="Google Shape;343;p3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4" name="Google Shape;344;p3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5" name="Google Shape;345;p3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6" name="Google Shape;346;p3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7" name="Google Shape;347;p3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8" name="Google Shape;348;p3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49" name="Google Shape;349;p3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0" name="Google Shape;350;p3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1" name="Google Shape;351;p3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2" name="Google Shape;352;p3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3" name="Google Shape;353;p3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4" name="Google Shape;354;p3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55" name="Google Shape;355;p3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6" name="Google Shape;356;p3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57" name="Google Shape;357;p3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58" name="Google Shape;358;p3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60" name="Google Shape;360;p3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61" name="Google Shape;361;p3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62" name="Google Shape;362;p3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64" name="Google Shape;364;p3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65" name="Google Shape;365;p3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70" name="Google Shape;370;p3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71" name="Google Shape;371;p3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73" name="Google Shape;373;p3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74" name="Google Shape;374;p3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75" name="Google Shape;375;p3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76" name="Google Shape;376;p3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77" name="Google Shape;377;p3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78" name="Google Shape;378;p3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79" name="Google Shape;379;p3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80" name="Google Shape;380;p3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81" name="Google Shape;381;p3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82" name="Google Shape;382;p3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83" name="Google Shape;383;p3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84" name="Google Shape;384;p3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85" name="Google Shape;385;p3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86" name="Google Shape;386;p3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87" name="Google Shape;387;p3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88" name="Google Shape;388;p3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89" name="Google Shape;389;p3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90" name="Google Shape;390;p3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391" name="Google Shape;391;p3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92" name="Google Shape;392;p3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394" name="Google Shape;394;p30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95" name="Google Shape;395;p3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396" name="Google Shape;396;p3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97" name="Google Shape;397;p3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398" name="Google Shape;398;p3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grpSp>
              <p:nvGrpSpPr>
                <p:cNvPr id="399" name="Google Shape;399;p3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00" name="Google Shape;400;p3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/>
                  </a:p>
                </p:txBody>
              </p:sp>
              <p:sp>
                <p:nvSpPr>
                  <p:cNvPr id="401" name="Google Shape;401;p3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/>
                  </a:p>
                </p:txBody>
              </p:sp>
              <p:grpSp>
                <p:nvGrpSpPr>
                  <p:cNvPr id="402" name="Google Shape;402;p3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03" name="Google Shape;403;p3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4" name="Google Shape;404;p3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5" name="Google Shape;405;p3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6" name="Google Shape;406;p3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7" name="Google Shape;407;p3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8" name="Google Shape;408;p3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09" name="Google Shape;409;p3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sp>
                  <p:nvSpPr>
                    <p:cNvPr id="410" name="Google Shape;410;p3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p:txBody>
                </p:sp>
                <p:grpSp>
                  <p:nvGrpSpPr>
                    <p:cNvPr id="411" name="Google Shape;411;p3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12" name="Google Shape;412;p3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3" name="Google Shape;413;p3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4" name="Google Shape;414;p3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5" name="Google Shape;415;p3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6" name="Google Shape;416;p3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7" name="Google Shape;417;p3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8" name="Google Shape;418;p3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19" name="Google Shape;419;p3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0" name="Google Shape;420;p3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1" name="Google Shape;421;p3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2" name="Google Shape;422;p3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3" name="Google Shape;423;p3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4" name="Google Shape;424;p3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sp>
                    <p:nvSpPr>
                      <p:cNvPr id="425" name="Google Shape;425;p3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600"/>
                      </a:p>
                    </p:txBody>
                  </p:sp>
                  <p:grpSp>
                    <p:nvGrpSpPr>
                      <p:cNvPr id="426" name="Google Shape;426;p3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27" name="Google Shape;427;p3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28" name="Google Shape;428;p3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29" name="Google Shape;429;p3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0" name="Google Shape;430;p3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1" name="Google Shape;431;p3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2" name="Google Shape;432;p3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3" name="Google Shape;433;p3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4" name="Google Shape;434;p3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5" name="Google Shape;435;p3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6" name="Google Shape;436;p3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7" name="Google Shape;437;p3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8" name="Google Shape;438;p3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39" name="Google Shape;439;p3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0" name="Google Shape;440;p3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1" name="Google Shape;441;p3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2" name="Google Shape;442;p3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3" name="Google Shape;443;p3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4" name="Google Shape;444;p3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5" name="Google Shape;445;p3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6" name="Google Shape;446;p3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7" name="Google Shape;447;p3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8" name="Google Shape;448;p3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49" name="Google Shape;449;p3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sp>
                      <p:nvSpPr>
                        <p:cNvPr id="450" name="Google Shape;450;p3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  <p:grpSp>
                      <p:nvGrpSpPr>
                        <p:cNvPr id="451" name="Google Shape;451;p3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52" name="Google Shape;452;p3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1600"/>
                          </a:p>
                        </p:txBody>
                      </p:sp>
                      <p:grpSp>
                        <p:nvGrpSpPr>
                          <p:cNvPr id="453" name="Google Shape;453;p3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54" name="Google Shape;454;p3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55" name="Google Shape;455;p3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56" name="Google Shape;456;p3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57" name="Google Shape;457;p3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58" name="Google Shape;458;p3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59" name="Google Shape;459;p3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60" name="Google Shape;460;p3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grpSp>
                          <p:nvGrpSpPr>
                            <p:cNvPr id="461" name="Google Shape;461;p3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62" name="Google Shape;462;p3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3" name="Google Shape;463;p3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4" name="Google Shape;464;p3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5" name="Google Shape;465;p3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6" name="Google Shape;466;p3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7" name="Google Shape;467;p3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8" name="Google Shape;468;p3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69" name="Google Shape;469;p3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70" name="Google Shape;470;p3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71" name="Google Shape;471;p3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72" name="Google Shape;472;p3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73" name="Google Shape;473;p3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sp>
                            <p:nvSpPr>
                              <p:cNvPr id="474" name="Google Shape;474;p3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 sz="1600"/>
                              </a:p>
                            </p:txBody>
                          </p:sp>
                          <p:grpSp>
                            <p:nvGrpSpPr>
                              <p:cNvPr id="475" name="Google Shape;475;p3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76" name="Google Shape;476;p3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77" name="Google Shape;477;p3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78" name="Google Shape;478;p3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79" name="Google Shape;479;p3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80" name="Google Shape;480;p3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81" name="Google Shape;481;p3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sp>
                              <p:nvSpPr>
                                <p:cNvPr id="482" name="Google Shape;482;p3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 sz="1600"/>
                                </a:p>
                              </p:txBody>
                            </p:sp>
                            <p:grpSp>
                              <p:nvGrpSpPr>
                                <p:cNvPr id="483" name="Google Shape;483;p3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84" name="Google Shape;484;p3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 sz="1600"/>
                                  </a:p>
                                </p:txBody>
                              </p:sp>
                              <p:sp>
                                <p:nvSpPr>
                                  <p:cNvPr id="485" name="Google Shape;485;p3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 sz="1600"/>
                                  </a:p>
                                </p:txBody>
                              </p:sp>
                              <p:sp>
                                <p:nvSpPr>
                                  <p:cNvPr id="486" name="Google Shape;486;p3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 sz="1600"/>
                                  </a:p>
                                </p:txBody>
                              </p:sp>
                              <p:sp>
                                <p:nvSpPr>
                                  <p:cNvPr id="487" name="Google Shape;487;p3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 sz="1600"/>
                                  </a:p>
                                </p:txBody>
                              </p:sp>
                              <p:sp>
                                <p:nvSpPr>
                                  <p:cNvPr id="488" name="Google Shape;488;p3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 sz="1600"/>
                                  </a:p>
                                </p:txBody>
                              </p:sp>
                              <p:grpSp>
                                <p:nvGrpSpPr>
                                  <p:cNvPr id="489" name="Google Shape;489;p3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90" name="Google Shape;490;p3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sz="1600"/>
                                    </a:p>
                                  </p:txBody>
                                </p:sp>
                                <p:sp>
                                  <p:nvSpPr>
                                    <p:cNvPr id="491" name="Google Shape;491;p3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sz="1600"/>
                                    </a:p>
                                  </p:txBody>
                                </p:sp>
                                <p:sp>
                                  <p:nvSpPr>
                                    <p:cNvPr id="492" name="Google Shape;492;p3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sz="1600"/>
                                    </a:p>
                                  </p:txBody>
                                </p:sp>
                                <p:sp>
                                  <p:nvSpPr>
                                    <p:cNvPr id="493" name="Google Shape;493;p3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sz="1600"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94" name="Google Shape;494;p3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95" name="Google Shape;495;p3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  <p:sp>
                          <p:nvSpPr>
                            <p:cNvPr id="496" name="Google Shape;496;p3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600"/>
                            </a:p>
                          </p:txBody>
                        </p:sp>
                      </p:grpSp>
                    </p:grpSp>
                    <p:sp>
                      <p:nvSpPr>
                        <p:cNvPr id="497" name="Google Shape;497;p3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600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98" name="Google Shape;498;p3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99" name="Google Shape;499;p3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00" name="Google Shape;500;p3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01" name="Google Shape;501;p3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02" name="Google Shape;502;p3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03" name="Google Shape;503;p3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04" name="Google Shape;504;p3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05" name="Google Shape;505;p3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06" name="Google Shape;506;p3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07" name="Google Shape;507;p3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08" name="Google Shape;508;p3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09" name="Google Shape;509;p3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10" name="Google Shape;510;p3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11" name="Google Shape;511;p3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12" name="Google Shape;512;p3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13" name="Google Shape;513;p3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14" name="Google Shape;514;p3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15" name="Google Shape;515;p3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16" name="Google Shape;516;p3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17" name="Google Shape;517;p3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18" name="Google Shape;518;p3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19" name="Google Shape;519;p3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0" name="Google Shape;520;p3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21" name="Google Shape;521;p3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22" name="Google Shape;522;p3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3" name="Google Shape;523;p3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24" name="Google Shape;524;p3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25" name="Google Shape;525;p3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6" name="Google Shape;526;p3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27" name="Google Shape;527;p3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28" name="Google Shape;528;p3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9" name="Google Shape;529;p3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30" name="Google Shape;530;p3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31" name="Google Shape;531;p3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32" name="Google Shape;532;p3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33" name="Google Shape;533;p3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34" name="Google Shape;534;p3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35" name="Google Shape;535;p3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36" name="Google Shape;536;p3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37" name="Google Shape;537;p3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38" name="Google Shape;538;p3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39" name="Google Shape;539;p3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40" name="Google Shape;540;p3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41" name="Google Shape;541;p3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42" name="Google Shape;542;p3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43" name="Google Shape;543;p3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44" name="Google Shape;544;p3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45" name="Google Shape;545;p3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46" name="Google Shape;546;p3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47" name="Google Shape;547;p3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48" name="Google Shape;548;p3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49" name="Google Shape;549;p3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50" name="Google Shape;550;p3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51" name="Google Shape;551;p3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52" name="Google Shape;552;p3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53" name="Google Shape;553;p3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54" name="Google Shape;554;p3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55" name="Google Shape;555;p3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56" name="Google Shape;556;p3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57" name="Google Shape;557;p3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58" name="Google Shape;558;p3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59" name="Google Shape;559;p3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60" name="Google Shape;560;p3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61" name="Google Shape;561;p3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62" name="Google Shape;562;p3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63" name="Google Shape;563;p3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64" name="Google Shape;564;p3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65" name="Google Shape;565;p3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66" name="Google Shape;566;p3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67" name="Google Shape;567;p3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68" name="Google Shape;568;p3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69" name="Google Shape;569;p3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70" name="Google Shape;570;p3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71" name="Google Shape;571;p3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72" name="Google Shape;572;p3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73" name="Google Shape;573;p3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74" name="Google Shape;574;p3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75" name="Google Shape;575;p3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76" name="Google Shape;576;p3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77" name="Google Shape;577;p3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79" name="Google Shape;579;p3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80" name="Google Shape;580;p3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82" name="Google Shape;582;p3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3" name="Google Shape;583;p3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85" name="Google Shape;585;p3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6" name="Google Shape;586;p3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88" name="Google Shape;588;p3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9" name="Google Shape;589;p3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90" name="Google Shape;590;p3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91" name="Google Shape;591;p3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92" name="Google Shape;592;p3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93" name="Google Shape;593;p3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94" name="Google Shape;594;p3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95" name="Google Shape;595;p3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597" name="Google Shape;597;p3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98" name="Google Shape;598;p3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599" name="Google Shape;599;p3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00" name="Google Shape;600;p3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601" name="Google Shape;601;p3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02" name="Google Shape;602;p3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03" name="Google Shape;603;p3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604" name="Google Shape;604;p3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06" name="Google Shape;606;p3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07" name="Google Shape;607;p3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09" name="Google Shape;609;p3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610" name="Google Shape;610;p3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12" name="Google Shape;612;p3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613" name="Google Shape;613;p3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15" name="Google Shape;615;p3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616" name="Google Shape;616;p3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17" name="Google Shape;617;p3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18" name="Google Shape;618;p3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619" name="Google Shape;619;p3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20" name="Google Shape;620;p3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21" name="Google Shape;621;p3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622" name="Google Shape;622;p3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23" name="Google Shape;623;p3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24" name="Google Shape;624;p3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625" name="Google Shape;625;p3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26" name="Google Shape;626;p3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27" name="Google Shape;627;p3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628" name="Google Shape;628;p3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29" name="Google Shape;629;p3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30" name="Google Shape;630;p3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631" name="Google Shape;631;p3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32" name="Google Shape;632;p3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33" name="Google Shape;633;p3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634" name="Google Shape;634;p3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35" name="Google Shape;635;p3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36" name="Google Shape;636;p3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637" name="Google Shape;637;p3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38" name="Google Shape;638;p3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39" name="Google Shape;639;p3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640" name="Google Shape;640;p3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41" name="Google Shape;641;p3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42" name="Google Shape;642;p3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643" name="Google Shape;643;p3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44" name="Google Shape;644;p3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45" name="Google Shape;645;p3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646" name="Google Shape;646;p3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47" name="Google Shape;647;p3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48" name="Google Shape;648;p3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649" name="Google Shape;649;p3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50" name="Google Shape;650;p3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51" name="Google Shape;651;p3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652" name="Google Shape;652;p3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53" name="Google Shape;653;p3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54" name="Google Shape;654;p3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655" name="Google Shape;655;p3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56" name="Google Shape;656;p3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57" name="Google Shape;657;p3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658" name="Google Shape;658;p3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59" name="Google Shape;659;p3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60" name="Google Shape;660;p3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661" name="Google Shape;661;p3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62" name="Google Shape;662;p3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63" name="Google Shape;663;p3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664" name="Google Shape;664;p3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65" name="Google Shape;665;p3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66" name="Google Shape;666;p3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667" name="Google Shape;667;p3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68" name="Google Shape;668;p3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69" name="Google Shape;669;p3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670" name="Google Shape;670;p3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71" name="Google Shape;671;p3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72" name="Google Shape;672;p3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673" name="Google Shape;673;p3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74" name="Google Shape;674;p3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75" name="Google Shape;675;p3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676" name="Google Shape;676;p3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77" name="Google Shape;677;p3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78" name="Google Shape;678;p3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679" name="Google Shape;679;p3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80" name="Google Shape;680;p3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81" name="Google Shape;681;p3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682" name="Google Shape;682;p3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83" name="Google Shape;683;p3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sp>
            <p:nvSpPr>
              <p:cNvPr id="684" name="Google Shape;684;p3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686" name="Google Shape;686;p3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687" name="Google Shape;687;p3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88" name="Google Shape;688;p3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89" name="Google Shape;689;p3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690" name="Google Shape;690;p3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91" name="Google Shape;691;p3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sp>
            <p:nvSpPr>
              <p:cNvPr id="692" name="Google Shape;692;p3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694" name="Google Shape;694;p3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695" name="Google Shape;695;p3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96" name="Google Shape;696;p3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697" name="Google Shape;697;p3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698" name="Google Shape;698;p3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699" name="Google Shape;699;p3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00" name="Google Shape;700;p3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701" name="Google Shape;701;p3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02" name="Google Shape;702;p3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03" name="Google Shape;703;p3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704" name="Google Shape;704;p3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05" name="Google Shape;705;p3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06" name="Google Shape;706;p3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707" name="Google Shape;707;p3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08" name="Google Shape;708;p3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09" name="Google Shape;709;p3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710" name="Google Shape;710;p3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11" name="Google Shape;711;p3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12" name="Google Shape;712;p3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713" name="Google Shape;713;p3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14" name="Google Shape;714;p3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15" name="Google Shape;715;p3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716" name="Google Shape;716;p3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17" name="Google Shape;717;p3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18" name="Google Shape;718;p3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719" name="Google Shape;719;p3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20" name="Google Shape;720;p3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21" name="Google Shape;721;p3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722" name="Google Shape;722;p3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23" name="Google Shape;723;p3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24" name="Google Shape;724;p3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725" name="Google Shape;725;p3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26" name="Google Shape;726;p3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27" name="Google Shape;727;p3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728" name="Google Shape;728;p3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29" name="Google Shape;729;p3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sp>
            <p:nvSpPr>
              <p:cNvPr id="730" name="Google Shape;730;p3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732" name="Google Shape;732;p3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733" name="Google Shape;733;p3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34" name="Google Shape;734;p3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35" name="Google Shape;735;p3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736" name="Google Shape;736;p3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37" name="Google Shape;737;p3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38" name="Google Shape;738;p3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739" name="Google Shape;739;p3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40" name="Google Shape;740;p3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41" name="Google Shape;741;p3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742" name="Google Shape;742;p3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43" name="Google Shape;743;p3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44" name="Google Shape;744;p3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745" name="Google Shape;745;p3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46" name="Google Shape;746;p3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47" name="Google Shape;747;p3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748" name="Google Shape;748;p3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49" name="Google Shape;749;p3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50" name="Google Shape;750;p3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751" name="Google Shape;751;p3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52" name="Google Shape;752;p3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53" name="Google Shape;753;p3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754" name="Google Shape;754;p3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55" name="Google Shape;755;p3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56" name="Google Shape;756;p3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757" name="Google Shape;757;p3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62" name="Google Shape;762;p3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763" name="Google Shape;763;p3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68" name="Google Shape;768;p3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769" name="Google Shape;769;p3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70" name="Google Shape;770;p3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71" name="Google Shape;771;p3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772" name="Google Shape;772;p3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74" name="Google Shape;774;p3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775" name="Google Shape;775;p3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76" name="Google Shape;776;p3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77" name="Google Shape;777;p3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778" name="Google Shape;778;p3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79" name="Google Shape;779;p3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80" name="Google Shape;780;p3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781" name="Google Shape;781;p3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82" name="Google Shape;782;p3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83" name="Google Shape;783;p3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784" name="Google Shape;784;p3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85" name="Google Shape;785;p3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86" name="Google Shape;786;p3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787" name="Google Shape;787;p3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88" name="Google Shape;788;p3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89" name="Google Shape;789;p3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790" name="Google Shape;790;p3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91" name="Google Shape;791;p3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92" name="Google Shape;792;p3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793" name="Google Shape;793;p3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94" name="Google Shape;794;p3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95" name="Google Shape;795;p3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796" name="Google Shape;796;p3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797" name="Google Shape;797;p3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798" name="Google Shape;798;p3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799" name="Google Shape;799;p3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00" name="Google Shape;800;p3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01" name="Google Shape;801;p3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802" name="Google Shape;802;p3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03" name="Google Shape;803;p3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sp>
            <p:nvSpPr>
              <p:cNvPr id="804" name="Google Shape;804;p3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806" name="Google Shape;806;p3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807" name="Google Shape;807;p3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08" name="Google Shape;808;p3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09" name="Google Shape;809;p3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810" name="Google Shape;810;p3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11" name="Google Shape;811;p3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12" name="Google Shape;812;p3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813" name="Google Shape;813;p3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14" name="Google Shape;814;p3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  <p:grpSp>
          <p:nvGrpSpPr>
            <p:cNvPr id="815" name="Google Shape;815;p30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816" name="Google Shape;816;p30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817" name="Google Shape;817;p3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18" name="Google Shape;818;p3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19" name="Google Shape;819;p3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0" name="Google Shape;820;p3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1" name="Google Shape;821;p3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2" name="Google Shape;822;p3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3" name="Google Shape;823;p3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4" name="Google Shape;824;p3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5" name="Google Shape;825;p3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6" name="Google Shape;826;p3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7" name="Google Shape;827;p3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8" name="Google Shape;828;p3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29" name="Google Shape;829;p3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0" name="Google Shape;830;p3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1" name="Google Shape;831;p3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2" name="Google Shape;832;p3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3" name="Google Shape;833;p3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4" name="Google Shape;834;p3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5" name="Google Shape;835;p3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6" name="Google Shape;836;p3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7" name="Google Shape;837;p3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8" name="Google Shape;838;p3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39" name="Google Shape;839;p3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0" name="Google Shape;840;p3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1" name="Google Shape;841;p3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2" name="Google Shape;842;p3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3" name="Google Shape;843;p3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4" name="Google Shape;844;p3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5" name="Google Shape;845;p3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6" name="Google Shape;846;p3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7" name="Google Shape;847;p3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8" name="Google Shape;848;p3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49" name="Google Shape;849;p3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0" name="Google Shape;850;p3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1" name="Google Shape;851;p3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2" name="Google Shape;852;p3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3" name="Google Shape;853;p3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4" name="Google Shape;854;p3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5" name="Google Shape;855;p3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6" name="Google Shape;856;p3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7" name="Google Shape;857;p3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8" name="Google Shape;858;p3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59" name="Google Shape;859;p3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0" name="Google Shape;860;p3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1" name="Google Shape;861;p3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2" name="Google Shape;862;p3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3" name="Google Shape;863;p3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4" name="Google Shape;864;p3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5" name="Google Shape;865;p3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6" name="Google Shape;866;p3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7" name="Google Shape;867;p3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8" name="Google Shape;868;p3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69" name="Google Shape;869;p3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70" name="Google Shape;870;p3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71" name="Google Shape;871;p3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72" name="Google Shape;872;p3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73" name="Google Shape;873;p3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874" name="Google Shape;874;p3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75" name="Google Shape;875;p3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76" name="Google Shape;876;p3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877" name="Google Shape;877;p3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78" name="Google Shape;878;p3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79" name="Google Shape;879;p3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880" name="Google Shape;880;p3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81" name="Google Shape;881;p3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82" name="Google Shape;882;p3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883" name="Google Shape;883;p3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84" name="Google Shape;884;p3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85" name="Google Shape;885;p3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886" name="Google Shape;886;p3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87" name="Google Shape;887;p3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88" name="Google Shape;888;p3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889" name="Google Shape;889;p3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0" name="Google Shape;890;p3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91" name="Google Shape;891;p3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892" name="Google Shape;892;p3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3" name="Google Shape;893;p3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94" name="Google Shape;894;p3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895" name="Google Shape;895;p3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6" name="Google Shape;896;p3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897" name="Google Shape;897;p3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00" name="Google Shape;900;p3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901" name="Google Shape;901;p3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03" name="Google Shape;903;p3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904" name="Google Shape;904;p3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05" name="Google Shape;905;p3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sp>
            <p:nvSpPr>
              <p:cNvPr id="906" name="Google Shape;906;p3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grpSp>
            <p:nvGrpSpPr>
              <p:cNvPr id="908" name="Google Shape;908;p3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909" name="Google Shape;909;p3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10" name="Google Shape;910;p3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11" name="Google Shape;911;p3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912" name="Google Shape;912;p3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13" name="Google Shape;913;p3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14" name="Google Shape;914;p3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915" name="Google Shape;915;p3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16" name="Google Shape;916;p3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17" name="Google Shape;917;p3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918" name="Google Shape;918;p3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19" name="Google Shape;919;p3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20" name="Google Shape;920;p3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921" name="Google Shape;921;p3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22" name="Google Shape;922;p3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23" name="Google Shape;923;p3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924" name="Google Shape;924;p3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25" name="Google Shape;925;p3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26" name="Google Shape;926;p3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927" name="Google Shape;927;p3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28" name="Google Shape;928;p3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29" name="Google Shape;929;p3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930" name="Google Shape;930;p3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31" name="Google Shape;931;p3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32" name="Google Shape;932;p3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933" name="Google Shape;933;p3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34" name="Google Shape;934;p3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35" name="Google Shape;935;p3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936" name="Google Shape;936;p3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37" name="Google Shape;937;p3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38" name="Google Shape;938;p3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939" name="Google Shape;939;p3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40" name="Google Shape;940;p3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41" name="Google Shape;941;p3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942" name="Google Shape;942;p3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43" name="Google Shape;943;p3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44" name="Google Shape;944;p3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945" name="Google Shape;945;p3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46" name="Google Shape;946;p3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47" name="Google Shape;947;p3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948" name="Google Shape;948;p3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49" name="Google Shape;949;p3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50" name="Google Shape;950;p3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951" name="Google Shape;951;p3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52" name="Google Shape;952;p3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53" name="Google Shape;953;p3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954" name="Google Shape;954;p3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55" name="Google Shape;955;p3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56" name="Google Shape;956;p3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957" name="Google Shape;957;p3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58" name="Google Shape;958;p3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59" name="Google Shape;959;p3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960" name="Google Shape;960;p3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61" name="Google Shape;961;p3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62" name="Google Shape;962;p3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63" name="Google Shape;963;p3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64" name="Google Shape;964;p3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65" name="Google Shape;965;p3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66" name="Google Shape;966;p3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67" name="Google Shape;967;p3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68" name="Google Shape;968;p3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69" name="Google Shape;969;p3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70" name="Google Shape;970;p3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71" name="Google Shape;971;p3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972" name="Google Shape;972;p3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73" name="Google Shape;973;p3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74" name="Google Shape;974;p3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975" name="Google Shape;975;p3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76" name="Google Shape;976;p3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77" name="Google Shape;977;p3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78" name="Google Shape;978;p3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79" name="Google Shape;979;p3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80" name="Google Shape;980;p3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83" name="Google Shape;983;p3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84" name="Google Shape;984;p3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86" name="Google Shape;986;p3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87" name="Google Shape;987;p3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89" name="Google Shape;989;p3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90" name="Google Shape;990;p3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91" name="Google Shape;991;p3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92" name="Google Shape;992;p3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993" name="Google Shape;993;p3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95" name="Google Shape;995;p3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996" name="Google Shape;996;p3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998" name="Google Shape;998;p3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999" name="Google Shape;999;p3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1001" name="Google Shape;1001;p3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002" name="Google Shape;1002;p3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1003" name="Google Shape;1003;p3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1004" name="Google Shape;1004;p3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005" name="Google Shape;1005;p3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  <p:grpSp>
            <p:nvGrpSpPr>
              <p:cNvPr id="1007" name="Google Shape;1007;p3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08" name="Google Shape;1008;p3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/>
                </a:p>
              </p:txBody>
            </p:sp>
          </p:grpSp>
        </p:grpSp>
      </p:grpSp>
      <p:sp>
        <p:nvSpPr>
          <p:cNvPr id="1010" name="Google Shape;1010;p30"/>
          <p:cNvSpPr txBox="1"/>
          <p:nvPr>
            <p:ph idx="12" type="sldNum"/>
          </p:nvPr>
        </p:nvSpPr>
        <p:spPr>
          <a:xfrm>
            <a:off x="8556784" y="4292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1" name="Google Shape;1011;p30"/>
          <p:cNvSpPr txBox="1"/>
          <p:nvPr>
            <p:ph idx="15" type="subTitle"/>
          </p:nvPr>
        </p:nvSpPr>
        <p:spPr>
          <a:xfrm>
            <a:off x="843271" y="277686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0">
            <a:hlinkClick/>
          </p:cNvPr>
          <p:cNvSpPr txBox="1"/>
          <p:nvPr>
            <p:ph idx="5" type="title"/>
          </p:nvPr>
        </p:nvSpPr>
        <p:spPr>
          <a:xfrm>
            <a:off x="2105406" y="34281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3" name="Google Shape;1013;p30"/>
          <p:cNvSpPr txBox="1"/>
          <p:nvPr>
            <p:ph idx="14" type="ctrTitle"/>
          </p:nvPr>
        </p:nvSpPr>
        <p:spPr>
          <a:xfrm>
            <a:off x="358296" y="309871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Reconciliation</a:t>
            </a:r>
            <a:endParaRPr/>
          </a:p>
        </p:txBody>
      </p:sp>
      <p:sp>
        <p:nvSpPr>
          <p:cNvPr id="1014" name="Google Shape;1014;p30"/>
          <p:cNvSpPr txBox="1"/>
          <p:nvPr>
            <p:ph idx="15" type="subTitle"/>
          </p:nvPr>
        </p:nvSpPr>
        <p:spPr>
          <a:xfrm>
            <a:off x="843271" y="369126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0">
            <a:hlinkClick/>
          </p:cNvPr>
          <p:cNvSpPr txBox="1"/>
          <p:nvPr>
            <p:ph idx="8" type="title"/>
          </p:nvPr>
        </p:nvSpPr>
        <p:spPr>
          <a:xfrm>
            <a:off x="5991233" y="373695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016" name="Google Shape;1016;p30"/>
          <p:cNvSpPr txBox="1"/>
          <p:nvPr>
            <p:ph idx="20" type="ctrTitle"/>
          </p:nvPr>
        </p:nvSpPr>
        <p:spPr>
          <a:xfrm>
            <a:off x="6788708" y="36247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1017" name="Google Shape;1017;p30">
            <a:hlinkClick/>
          </p:cNvPr>
          <p:cNvSpPr txBox="1"/>
          <p:nvPr>
            <p:ph idx="8" type="title"/>
          </p:nvPr>
        </p:nvSpPr>
        <p:spPr>
          <a:xfrm>
            <a:off x="5991233" y="434655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018" name="Google Shape;1018;p30"/>
          <p:cNvSpPr txBox="1"/>
          <p:nvPr>
            <p:ph idx="20" type="ctrTitle"/>
          </p:nvPr>
        </p:nvSpPr>
        <p:spPr>
          <a:xfrm>
            <a:off x="6788708" y="42636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Learned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1"/>
          <p:cNvSpPr txBox="1"/>
          <p:nvPr>
            <p:ph idx="1" type="body"/>
          </p:nvPr>
        </p:nvSpPr>
        <p:spPr>
          <a:xfrm>
            <a:off x="556250" y="891150"/>
            <a:ext cx="83439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app will allow the users to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find </a:t>
            </a:r>
            <a:r>
              <a:rPr lang="en" sz="1800"/>
              <a:t>interesting madrid city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events </a:t>
            </a:r>
            <a:r>
              <a:rPr lang="en" sz="1800"/>
              <a:t> based on some </a:t>
            </a:r>
            <a:r>
              <a:rPr lang="en" sz="1800"/>
              <a:t>criteria</a:t>
            </a:r>
            <a:r>
              <a:rPr lang="en" sz="1800"/>
              <a:t> like district and targeted </a:t>
            </a:r>
            <a:r>
              <a:rPr lang="en" sz="1800"/>
              <a:t>audience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dataset </a:t>
            </a:r>
            <a:r>
              <a:rPr lang="en" sz="1800"/>
              <a:t>is about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activities </a:t>
            </a:r>
            <a:r>
              <a:rPr lang="en" sz="1800"/>
              <a:t>of different types that are going to be held or that are being held.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457200" rtl="0" algn="l"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https://datos.madrid.es/portal/site/egob/menuitem.c05c1f754a33a9fbe4b2e4b284f1a5a0/?vgnextoid=57be24206a91b510VgnVCM2000001f4a900aRCRD&amp;vgnextchannel=374512b9ace9f310VgnVCM100000171f5a0aRCRD&amp;vgnextfmt=defaul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t</a:t>
            </a:r>
            <a:endParaRPr sz="800"/>
          </a:p>
        </p:txBody>
      </p:sp>
      <p:sp>
        <p:nvSpPr>
          <p:cNvPr id="1024" name="Google Shape;1024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Presentation</a:t>
            </a:r>
            <a:endParaRPr/>
          </a:p>
        </p:txBody>
      </p:sp>
      <p:sp>
        <p:nvSpPr>
          <p:cNvPr id="1025" name="Google Shape;102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31"/>
          <p:cNvSpPr txBox="1"/>
          <p:nvPr>
            <p:ph idx="1" type="body"/>
          </p:nvPr>
        </p:nvSpPr>
        <p:spPr>
          <a:xfrm>
            <a:off x="5601775" y="2459725"/>
            <a:ext cx="3165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datos.madrid.es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Smart city domain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</a:pPr>
            <a:r>
              <a:rPr lang="en" sz="1600">
                <a:solidFill>
                  <a:schemeClr val="dk1"/>
                </a:solidFill>
              </a:rPr>
              <a:t>Project license: CC BY-SA 4.0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</a:rPr>
              <a:t>Free to share and adapt under the terms of attribution and shareAlike.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7" name="Google Shape;1027;p31"/>
          <p:cNvSpPr txBox="1"/>
          <p:nvPr/>
        </p:nvSpPr>
        <p:spPr>
          <a:xfrm>
            <a:off x="0" y="-106550"/>
            <a:ext cx="1501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28" name="Google Shape;1028;p31"/>
          <p:cNvSpPr txBox="1"/>
          <p:nvPr/>
        </p:nvSpPr>
        <p:spPr>
          <a:xfrm>
            <a:off x="-15500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/>
          </a:p>
        </p:txBody>
      </p:sp>
      <p:pic>
        <p:nvPicPr>
          <p:cNvPr id="1029" name="Google Shape;10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425" y="2251700"/>
            <a:ext cx="5304351" cy="231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32"/>
          <p:cNvSpPr txBox="1"/>
          <p:nvPr/>
        </p:nvSpPr>
        <p:spPr>
          <a:xfrm>
            <a:off x="2167325" y="63875"/>
            <a:ext cx="136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sz="6000"/>
          </a:p>
        </p:txBody>
      </p:sp>
      <p:sp>
        <p:nvSpPr>
          <p:cNvPr id="1036" name="Google Shape;1036;p32"/>
          <p:cNvSpPr txBox="1"/>
          <p:nvPr>
            <p:ph idx="4294967295" type="ctrTitle"/>
          </p:nvPr>
        </p:nvSpPr>
        <p:spPr>
          <a:xfrm flipH="1">
            <a:off x="3314874" y="311150"/>
            <a:ext cx="44514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preprocessing</a:t>
            </a:r>
            <a:endParaRPr/>
          </a:p>
        </p:txBody>
      </p:sp>
      <p:pic>
        <p:nvPicPr>
          <p:cNvPr id="1037" name="Google Shape;1037;p32"/>
          <p:cNvPicPr preferRelativeResize="0"/>
          <p:nvPr/>
        </p:nvPicPr>
        <p:blipFill rotWithShape="1">
          <a:blip r:embed="rId3">
            <a:alphaModFix/>
          </a:blip>
          <a:srcRect b="0" l="4680" r="0" t="0"/>
          <a:stretch/>
        </p:blipFill>
        <p:spPr>
          <a:xfrm>
            <a:off x="2024100" y="1039925"/>
            <a:ext cx="7032951" cy="17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01" y="458163"/>
            <a:ext cx="1862950" cy="45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2"/>
          <p:cNvSpPr txBox="1"/>
          <p:nvPr/>
        </p:nvSpPr>
        <p:spPr>
          <a:xfrm>
            <a:off x="2271525" y="3013750"/>
            <a:ext cx="3772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Delete some columns 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Rename columns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Merge the address (join of columns street, number, 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neighborhood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Coherence of values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5" name="Google Shape;1045;p33"/>
          <p:cNvGrpSpPr/>
          <p:nvPr/>
        </p:nvGrpSpPr>
        <p:grpSpPr>
          <a:xfrm>
            <a:off x="124330" y="102875"/>
            <a:ext cx="6729057" cy="3860674"/>
            <a:chOff x="112900" y="62409"/>
            <a:chExt cx="9366727" cy="4607559"/>
          </a:xfrm>
        </p:grpSpPr>
        <p:pic>
          <p:nvPicPr>
            <p:cNvPr id="1046" name="Google Shape;104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625" y="62409"/>
              <a:ext cx="9144002" cy="417153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47" name="Google Shape;1047;p33"/>
            <p:cNvPicPr preferRelativeResize="0"/>
            <p:nvPr/>
          </p:nvPicPr>
          <p:blipFill rotWithShape="1">
            <a:blip r:embed="rId4">
              <a:alphaModFix/>
            </a:blip>
            <a:srcRect b="0" l="0" r="0" t="-1812"/>
            <a:stretch/>
          </p:blipFill>
          <p:spPr>
            <a:xfrm>
              <a:off x="3284927" y="2524243"/>
              <a:ext cx="1597375" cy="2145725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48" name="Google Shape;1048;p33"/>
            <p:cNvPicPr preferRelativeResize="0"/>
            <p:nvPr/>
          </p:nvPicPr>
          <p:blipFill rotWithShape="1">
            <a:blip r:embed="rId5">
              <a:alphaModFix/>
            </a:blip>
            <a:srcRect b="0" l="0" r="0" t="5979"/>
            <a:stretch/>
          </p:blipFill>
          <p:spPr>
            <a:xfrm>
              <a:off x="1623200" y="893250"/>
              <a:ext cx="888050" cy="9277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49" name="Google Shape;104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900" y="893245"/>
              <a:ext cx="1362075" cy="27893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50" name="Google Shape;1050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68520" y="1045925"/>
              <a:ext cx="675225" cy="9277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051" name="Google Shape;10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2300" y="2071475"/>
            <a:ext cx="4111701" cy="3029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33"/>
          <p:cNvSpPr txBox="1"/>
          <p:nvPr/>
        </p:nvSpPr>
        <p:spPr>
          <a:xfrm>
            <a:off x="5780625" y="3924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sz="6000"/>
          </a:p>
        </p:txBody>
      </p:sp>
      <p:sp>
        <p:nvSpPr>
          <p:cNvPr id="1053" name="Google Shape;1053;p33"/>
          <p:cNvSpPr txBox="1"/>
          <p:nvPr>
            <p:ph idx="4294967295" type="ctrTitle"/>
          </p:nvPr>
        </p:nvSpPr>
        <p:spPr>
          <a:xfrm flipH="1">
            <a:off x="7351950" y="483525"/>
            <a:ext cx="28470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Ontology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33"/>
          <p:cNvPicPr preferRelativeResize="0"/>
          <p:nvPr/>
        </p:nvPicPr>
        <p:blipFill rotWithShape="1">
          <a:blip r:embed="rId9">
            <a:alphaModFix/>
          </a:blip>
          <a:srcRect b="0" l="0" r="19445" t="0"/>
          <a:stretch/>
        </p:blipFill>
        <p:spPr>
          <a:xfrm>
            <a:off x="341025" y="4097125"/>
            <a:ext cx="2444550" cy="4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950" y="3689775"/>
            <a:ext cx="1665943" cy="3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33"/>
          <p:cNvSpPr txBox="1"/>
          <p:nvPr/>
        </p:nvSpPr>
        <p:spPr>
          <a:xfrm>
            <a:off x="124325" y="4600300"/>
            <a:ext cx="492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Ontology URI: “http://groupfive.edu/kg/ontology/MadridEvents#hasAudiance”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Resource URI : </a:t>
            </a:r>
            <a:r>
              <a:rPr lang="en" sz="1100"/>
              <a:t>"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http://groupfive.edu/kg/resources/event/{EVENTID</a:t>
            </a:r>
            <a:r>
              <a:rPr lang="en" sz="1100"/>
              <a:t>}"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reconcile our data with 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district </a:t>
            </a:r>
            <a:r>
              <a:rPr lang="en" sz="1800"/>
              <a:t>data of wikidata.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tried with other columns of our dataset </a:t>
            </a:r>
            <a:r>
              <a:rPr lang="en" sz="1800">
                <a:solidFill>
                  <a:schemeClr val="dk1"/>
                </a:solidFill>
              </a:rPr>
              <a:t>(Facilities, Address) </a:t>
            </a:r>
            <a:r>
              <a:rPr lang="en" sz="1800"/>
              <a:t>but it was impossible. Just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few data</a:t>
            </a:r>
            <a:r>
              <a:rPr lang="en" sz="1800"/>
              <a:t> and line could be reconcile.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Wikidata doesn’t match 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full expression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800"/>
          </a:p>
        </p:txBody>
      </p:sp>
      <p:sp>
        <p:nvSpPr>
          <p:cNvPr id="1062" name="Google Shape;1062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Reconciliation </a:t>
            </a:r>
            <a:endParaRPr/>
          </a:p>
        </p:txBody>
      </p:sp>
      <p:sp>
        <p:nvSpPr>
          <p:cNvPr id="1063" name="Google Shape;106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34"/>
          <p:cNvSpPr txBox="1"/>
          <p:nvPr/>
        </p:nvSpPr>
        <p:spPr>
          <a:xfrm>
            <a:off x="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35"/>
          <p:cNvSpPr txBox="1"/>
          <p:nvPr/>
        </p:nvSpPr>
        <p:spPr>
          <a:xfrm>
            <a:off x="5583675" y="1986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05</a:t>
            </a:r>
            <a:endParaRPr sz="6000"/>
          </a:p>
        </p:txBody>
      </p:sp>
      <p:sp>
        <p:nvSpPr>
          <p:cNvPr id="1071" name="Google Shape;1071;p35"/>
          <p:cNvSpPr txBox="1"/>
          <p:nvPr>
            <p:ph idx="4294967295" type="ctrTitle"/>
          </p:nvPr>
        </p:nvSpPr>
        <p:spPr>
          <a:xfrm flipH="1">
            <a:off x="6385527" y="432750"/>
            <a:ext cx="29100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RDF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199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5"/>
          <p:cNvSpPr txBox="1"/>
          <p:nvPr/>
        </p:nvSpPr>
        <p:spPr>
          <a:xfrm>
            <a:off x="5241825" y="2117900"/>
            <a:ext cx="36837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RDF generation steps: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Creating the mapping csv-rdf using R2RML 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Converting the csv to an RDF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6"/>
          <p:cNvSpPr txBox="1"/>
          <p:nvPr>
            <p:ph idx="1" type="body"/>
          </p:nvPr>
        </p:nvSpPr>
        <p:spPr>
          <a:xfrm>
            <a:off x="676925" y="1299050"/>
            <a:ext cx="56097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used 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Blazegraph </a:t>
            </a:r>
            <a:r>
              <a:rPr lang="en" sz="1800">
                <a:solidFill>
                  <a:schemeClr val="dk1"/>
                </a:solidFill>
              </a:rPr>
              <a:t>to publish our linked data and to make SPARQL queries.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Our queries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adapt </a:t>
            </a:r>
            <a:r>
              <a:rPr lang="en" sz="1800"/>
              <a:t>to the search criteria selected by the user.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value </a:t>
            </a:r>
            <a:r>
              <a:rPr lang="en" sz="1800"/>
              <a:t>of the selected attribute is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replaced </a:t>
            </a:r>
            <a:r>
              <a:rPr lang="en" sz="1800"/>
              <a:t>in the query when searching.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800"/>
          </a:p>
        </p:txBody>
      </p:sp>
      <p:sp>
        <p:nvSpPr>
          <p:cNvPr id="1079" name="Google Shape;1079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Sparql Queries</a:t>
            </a:r>
            <a:r>
              <a:rPr lang="en"/>
              <a:t> </a:t>
            </a:r>
            <a:endParaRPr/>
          </a:p>
        </p:txBody>
      </p:sp>
      <p:sp>
        <p:nvSpPr>
          <p:cNvPr id="1080" name="Google Shape;108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1" name="Google Shape;10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350" y="1144199"/>
            <a:ext cx="2007099" cy="11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36"/>
          <p:cNvSpPr txBox="1"/>
          <p:nvPr/>
        </p:nvSpPr>
        <p:spPr>
          <a:xfrm>
            <a:off x="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06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7"/>
          <p:cNvSpPr txBox="1"/>
          <p:nvPr>
            <p:ph type="ctrTitle"/>
          </p:nvPr>
        </p:nvSpPr>
        <p:spPr>
          <a:xfrm flipH="1">
            <a:off x="1724350" y="1025"/>
            <a:ext cx="5195700" cy="10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088" name="Google Shape;1088;p37"/>
          <p:cNvSpPr txBox="1"/>
          <p:nvPr>
            <p:ph idx="2" type="title"/>
          </p:nvPr>
        </p:nvSpPr>
        <p:spPr>
          <a:xfrm flipH="1">
            <a:off x="7111748" y="142475"/>
            <a:ext cx="11496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07</a:t>
            </a:r>
            <a:endParaRPr sz="6000"/>
          </a:p>
        </p:txBody>
      </p:sp>
      <p:cxnSp>
        <p:nvCxnSpPr>
          <p:cNvPr id="1089" name="Google Shape;1089;p37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1" name="Google Shape;1091;p37" title="Ap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350" y="984656"/>
            <a:ext cx="5339476" cy="400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